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7" r:id="rId3"/>
    <p:sldId id="259" r:id="rId4"/>
    <p:sldId id="266" r:id="rId5"/>
    <p:sldId id="258" r:id="rId6"/>
    <p:sldId id="265" r:id="rId7"/>
    <p:sldId id="260" r:id="rId8"/>
    <p:sldId id="261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vjovanov:code:toasterbooster:docs:papers:SIGMOD2014_CompilingTransactionPrograms:data:TPC-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TPCC!$B$1</c:f>
              <c:strCache>
                <c:ptCount val="1"/>
              </c:strCache>
            </c:strRef>
          </c:tx>
          <c:spPr>
            <a:solidFill>
              <a:srgbClr val="AA0810"/>
            </a:solidFill>
          </c:spPr>
          <c:invertIfNegative val="0"/>
          <c:cat>
            <c:strRef>
              <c:f>TPCC!$A$2:$A$4</c:f>
              <c:strCache>
                <c:ptCount val="3"/>
                <c:pt idx="0">
                  <c:v>Traditional DBMS</c:v>
                </c:pt>
                <c:pt idx="1">
                  <c:v>VoltDB</c:v>
                </c:pt>
                <c:pt idx="2">
                  <c:v>S-Store</c:v>
                </c:pt>
              </c:strCache>
            </c:strRef>
          </c:cat>
          <c:val>
            <c:numRef>
              <c:f>TPCC!$B$2:$B$4</c:f>
              <c:numCache>
                <c:formatCode>0</c:formatCode>
                <c:ptCount val="3"/>
                <c:pt idx="0">
                  <c:v>3512.2537</c:v>
                </c:pt>
                <c:pt idx="1">
                  <c:v>129836.45</c:v>
                </c:pt>
                <c:pt idx="2">
                  <c:v>3.027959E6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43160232"/>
        <c:axId val="-2131000280"/>
      </c:barChart>
      <c:catAx>
        <c:axId val="-2043160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OLTP</a:t>
                </a:r>
                <a:r>
                  <a:rPr lang="en-US" sz="1400" baseline="0"/>
                  <a:t> Systems</a:t>
                </a:r>
                <a:endParaRPr lang="en-US" sz="1400"/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1000280"/>
        <c:crosses val="autoZero"/>
        <c:auto val="1"/>
        <c:lblAlgn val="ctr"/>
        <c:lblOffset val="100"/>
        <c:noMultiLvlLbl val="0"/>
      </c:catAx>
      <c:valAx>
        <c:axId val="-2131000280"/>
        <c:scaling>
          <c:logBase val="10.0"/>
          <c:orientation val="minMax"/>
          <c:min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Transactions</a:t>
                </a:r>
                <a:r>
                  <a:rPr lang="en-US" sz="1400" baseline="0"/>
                  <a:t> per Minute</a:t>
                </a:r>
                <a:endParaRPr lang="en-US" sz="1400"/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43160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0CAD8-04DE-A048-997E-B7CB3B8315C0}" type="datetimeFigureOut">
              <a:rPr lang="en-US" smtClean="0"/>
              <a:t>17/02/14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B0EAA-52E9-CC48-AE7C-EE0E8F7EE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</a:t>
            </a:r>
            <a:r>
              <a:rPr lang="en-US" baseline="0" dirty="0" smtClean="0"/>
              <a:t> Vojin and I will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8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Commodity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3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Drop In Replacement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Throw the Garbage Away (Intermediate Data structure</a:t>
            </a:r>
            <a:r>
              <a:rPr lang="en-US" dirty="0" smtClean="0"/>
              <a:t>s, Boxing etc.)</a:t>
            </a:r>
            <a:endParaRPr lang="en-US" sz="2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EAA-52E9-CC48-AE7C-EE0E8F7EE4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17/02/14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S-Store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Fastest OLTP Database in the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</a:t>
            </a:r>
            <a:r>
              <a:rPr lang="en-US" dirty="0" smtClean="0"/>
              <a:t>Transaction Processing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Bread and Butter of the Enterprise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3600" dirty="0" smtClean="0"/>
              <a:t>10 billion dollar market</a:t>
            </a:r>
          </a:p>
          <a:p>
            <a:pPr lvl="1"/>
            <a:r>
              <a:rPr lang="en-US" sz="2800" dirty="0" smtClean="0"/>
              <a:t>Growing 15</a:t>
            </a:r>
            <a:r>
              <a:rPr lang="en-US" sz="2800" dirty="0" smtClean="0"/>
              <a:t>-20% every </a:t>
            </a:r>
            <a:r>
              <a:rPr lang="en-US" sz="2800" dirty="0" smtClean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02932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dirty="0" smtClean="0"/>
              <a:t>for Speed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Performance is important</a:t>
            </a:r>
            <a:endParaRPr lang="en-US" sz="3600" dirty="0" smtClean="0"/>
          </a:p>
          <a:p>
            <a:pPr lvl="1"/>
            <a:r>
              <a:rPr lang="en-US" sz="2400" dirty="0"/>
              <a:t>15% using </a:t>
            </a:r>
            <a:r>
              <a:rPr lang="en-US" sz="2400" dirty="0" smtClean="0"/>
              <a:t>an in-memory + 32</a:t>
            </a:r>
            <a:r>
              <a:rPr lang="en-US" sz="2400" dirty="0"/>
              <a:t>% </a:t>
            </a:r>
            <a:r>
              <a:rPr lang="en-US" sz="2400" dirty="0" smtClean="0"/>
              <a:t>will </a:t>
            </a:r>
            <a:r>
              <a:rPr lang="en-US" sz="2400" dirty="0"/>
              <a:t>use </a:t>
            </a:r>
            <a:r>
              <a:rPr lang="en-US" sz="2400" dirty="0" smtClean="0"/>
              <a:t>it in 3 years</a:t>
            </a:r>
            <a:endParaRPr lang="en-US" sz="2400" dirty="0" smtClean="0"/>
          </a:p>
          <a:p>
            <a:pPr lvl="1"/>
            <a:r>
              <a:rPr lang="en-US" sz="2400" dirty="0" smtClean="0"/>
              <a:t>For </a:t>
            </a:r>
            <a:r>
              <a:rPr lang="en-US" sz="2400" dirty="0" smtClean="0"/>
              <a:t>80</a:t>
            </a:r>
            <a:r>
              <a:rPr lang="en-US" sz="2400" dirty="0" smtClean="0"/>
              <a:t>% interviewees </a:t>
            </a:r>
            <a:r>
              <a:rPr lang="en-US" sz="2400" dirty="0" smtClean="0"/>
              <a:t>performance </a:t>
            </a:r>
            <a:r>
              <a:rPr lang="en-US" sz="2400" dirty="0" smtClean="0"/>
              <a:t>is a major concern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Expert knowledge</a:t>
            </a:r>
          </a:p>
          <a:p>
            <a:pPr lvl="1"/>
            <a:r>
              <a:rPr lang="en-US" dirty="0" smtClean="0"/>
              <a:t>DB Administrator/Consultant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98" y="5235688"/>
            <a:ext cx="970413" cy="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Oracle/MS/SQL      S-Store</a:t>
            </a:r>
          </a:p>
          <a:p>
            <a:r>
              <a:rPr lang="en-US" dirty="0" smtClean="0"/>
              <a:t>Raw                         </a:t>
            </a:r>
            <a:r>
              <a:rPr lang="en-US" dirty="0" err="1" smtClean="0"/>
              <a:t>VoltDB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3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(LOGOs)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728442"/>
              </p:ext>
            </p:extLst>
          </p:nvPr>
        </p:nvGraphicFramePr>
        <p:xfrm>
          <a:off x="1025240" y="1023679"/>
          <a:ext cx="7073962" cy="4107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203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Specialized Compiler Inside S-Store</a:t>
            </a:r>
          </a:p>
          <a:p>
            <a:r>
              <a:rPr lang="en-US" sz="2600" dirty="0" smtClean="0"/>
              <a:t>Automatic </a:t>
            </a:r>
            <a:r>
              <a:rPr lang="en-US" sz="2600" dirty="0"/>
              <a:t>D</a:t>
            </a:r>
            <a:r>
              <a:rPr lang="en-US" sz="2600" dirty="0" smtClean="0"/>
              <a:t>atabase Tuning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 smtClean="0"/>
          </a:p>
          <a:p>
            <a:pPr marL="32004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0" y="1895390"/>
            <a:ext cx="5248284" cy="3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16" y="2695776"/>
            <a:ext cx="1455614" cy="1989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31" y="2640806"/>
            <a:ext cx="1500384" cy="1998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36" y="3553420"/>
            <a:ext cx="1566430" cy="2092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1" y="1847315"/>
            <a:ext cx="1415962" cy="1887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42" y="3845941"/>
            <a:ext cx="1417681" cy="1887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8263" y="602901"/>
            <a:ext cx="22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DB Team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18562" y="563548"/>
            <a:ext cx="22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Compiler Team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236" y="738604"/>
            <a:ext cx="1797184" cy="26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1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S-Store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Fastest OLTP Database in the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Adoption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1" y="828521"/>
            <a:ext cx="3045935" cy="1732530"/>
          </a:xfrm>
          <a:prstGeom prst="rect">
            <a:avLst/>
          </a:prstGeom>
        </p:spPr>
      </p:pic>
      <p:pic>
        <p:nvPicPr>
          <p:cNvPr id="5" name="Picture 4" descr="STOCK-MARKET-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76" y="828522"/>
            <a:ext cx="2219448" cy="1732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192" y="3194093"/>
            <a:ext cx="2694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TODO (Better </a:t>
            </a:r>
            <a:r>
              <a:rPr lang="en-US" sz="2400" dirty="0" smtClean="0"/>
              <a:t>image) </a:t>
            </a:r>
            <a:r>
              <a:rPr lang="en-US" sz="2400" dirty="0" smtClean="0"/>
              <a:t>Recommendations </a:t>
            </a:r>
            <a:r>
              <a:rPr lang="en-US" sz="2400" dirty="0"/>
              <a:t>based on real-time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6512" y="3218216"/>
            <a:ext cx="2694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Smarter algorithms that maximize the added value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34076" y="3370616"/>
            <a:ext cx="2694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Better </a:t>
            </a:r>
            <a:r>
              <a:rPr lang="en-US" sz="2400" dirty="0" smtClean="0"/>
              <a:t>Trading </a:t>
            </a:r>
            <a:r>
              <a:rPr lang="en-US" sz="2400" dirty="0"/>
              <a:t>D</a:t>
            </a:r>
            <a:r>
              <a:rPr lang="en-US" sz="2400" dirty="0" smtClean="0"/>
              <a:t>ecisions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3434061" y="828521"/>
            <a:ext cx="2826579" cy="1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476</TotalTime>
  <Words>174</Words>
  <Application>Microsoft Macintosh PowerPoint</Application>
  <PresentationFormat>On-screen Show (4:3)</PresentationFormat>
  <Paragraphs>41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Newsprint</vt:lpstr>
      <vt:lpstr>S-Store</vt:lpstr>
      <vt:lpstr>Online Transaction Processing Market</vt:lpstr>
      <vt:lpstr>Need for Speed </vt:lpstr>
      <vt:lpstr>Competitors</vt:lpstr>
      <vt:lpstr>Performance (LOGOs)</vt:lpstr>
      <vt:lpstr>How did we get here?</vt:lpstr>
      <vt:lpstr>PowerPoint Presentation</vt:lpstr>
      <vt:lpstr>S-Store</vt:lpstr>
      <vt:lpstr>Path to Adoption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S-Store</dc:title>
  <dc:creator>Vojin Jovanovic</dc:creator>
  <cp:lastModifiedBy>Vojin Jovanovic</cp:lastModifiedBy>
  <cp:revision>31</cp:revision>
  <dcterms:created xsi:type="dcterms:W3CDTF">2014-02-17T10:24:56Z</dcterms:created>
  <dcterms:modified xsi:type="dcterms:W3CDTF">2014-02-17T18:30:25Z</dcterms:modified>
</cp:coreProperties>
</file>